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6"/>
  </p:handoutMasterIdLst>
  <p:sldIdLst>
    <p:sldId id="437" r:id="rId2"/>
    <p:sldId id="420" r:id="rId3"/>
    <p:sldId id="425" r:id="rId4"/>
    <p:sldId id="422" r:id="rId5"/>
    <p:sldId id="438" r:id="rId6"/>
    <p:sldId id="410" r:id="rId7"/>
    <p:sldId id="414" r:id="rId8"/>
    <p:sldId id="411" r:id="rId9"/>
    <p:sldId id="413" r:id="rId10"/>
    <p:sldId id="415" r:id="rId11"/>
    <p:sldId id="416" r:id="rId12"/>
    <p:sldId id="429" r:id="rId13"/>
    <p:sldId id="417" r:id="rId14"/>
    <p:sldId id="430" r:id="rId15"/>
    <p:sldId id="408" r:id="rId16"/>
    <p:sldId id="418" r:id="rId17"/>
    <p:sldId id="431" r:id="rId18"/>
    <p:sldId id="419" r:id="rId19"/>
    <p:sldId id="432" r:id="rId20"/>
    <p:sldId id="433" r:id="rId21"/>
    <p:sldId id="434" r:id="rId22"/>
    <p:sldId id="435" r:id="rId23"/>
    <p:sldId id="436" r:id="rId24"/>
    <p:sldId id="405"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85" autoAdjust="0"/>
    <p:restoredTop sz="94660"/>
  </p:normalViewPr>
  <p:slideViewPr>
    <p:cSldViewPr snapToGrid="0">
      <p:cViewPr>
        <p:scale>
          <a:sx n="76" d="100"/>
          <a:sy n="76" d="100"/>
        </p:scale>
        <p:origin x="-102"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43" d="100"/>
          <a:sy n="43" d="100"/>
        </p:scale>
        <p:origin x="2314" y="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5D536A-D0F5-41D6-8B53-532DAF85E174}" type="datetimeFigureOut">
              <a:rPr lang="de-DE" smtClean="0"/>
              <a:t>28.01.2020</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22FDB2-5EFB-4A3B-A8BD-EF769C28C795}" type="slidenum">
              <a:rPr lang="de-DE" smtClean="0"/>
              <a:t>‹#›</a:t>
            </a:fld>
            <a:endParaRPr lang="de-DE"/>
          </a:p>
        </p:txBody>
      </p:sp>
    </p:spTree>
    <p:extLst>
      <p:ext uri="{BB962C8B-B14F-4D97-AF65-F5344CB8AC3E}">
        <p14:creationId xmlns:p14="http://schemas.microsoft.com/office/powerpoint/2010/main" val="381192841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74FB570A-64A5-4577-B69E-A6992892D6D3}" type="datetimeFigureOut">
              <a:rPr lang="de-DE" smtClean="0"/>
              <a:t>28.01.2020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648343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4FB570A-64A5-4577-B69E-A6992892D6D3}" type="datetimeFigureOut">
              <a:rPr lang="de-DE" smtClean="0"/>
              <a:t>28.01.2020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3563199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Textmasterformat bearbeiten</a:t>
            </a:r>
          </a:p>
        </p:txBody>
      </p:sp>
      <p:sp>
        <p:nvSpPr>
          <p:cNvPr id="4" name="Datumsplatzhalter 3"/>
          <p:cNvSpPr>
            <a:spLocks noGrp="1"/>
          </p:cNvSpPr>
          <p:nvPr>
            <p:ph type="dt" sz="half" idx="10"/>
          </p:nvPr>
        </p:nvSpPr>
        <p:spPr/>
        <p:txBody>
          <a:bodyPr/>
          <a:lstStyle/>
          <a:p>
            <a:fld id="{74FB570A-64A5-4577-B69E-A6992892D6D3}" type="datetimeFigureOut">
              <a:rPr lang="de-DE" smtClean="0"/>
              <a:t>28.01.2020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1453256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74FB570A-64A5-4577-B69E-A6992892D6D3}" type="datetimeFigureOut">
              <a:rPr lang="de-DE" smtClean="0"/>
              <a:t>28.01.2020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2851641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74FB570A-64A5-4577-B69E-A6992892D6D3}" type="datetimeFigureOut">
              <a:rPr lang="de-DE" smtClean="0"/>
              <a:t>28.01.2020</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40456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74FB570A-64A5-4577-B69E-A6992892D6D3}" type="datetimeFigureOut">
              <a:rPr lang="de-DE" smtClean="0"/>
              <a:t>28.01.2020</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257964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4FB570A-64A5-4577-B69E-A6992892D6D3}" type="datetimeFigureOut">
              <a:rPr lang="de-DE" smtClean="0"/>
              <a:t>28.01.2020</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996642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74FB570A-64A5-4577-B69E-A6992892D6D3}" type="datetimeFigureOut">
              <a:rPr lang="de-DE" smtClean="0"/>
              <a:t>28.01.2020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1943530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Textmasterformat bearbeiten</a:t>
            </a:r>
          </a:p>
        </p:txBody>
      </p:sp>
      <p:sp>
        <p:nvSpPr>
          <p:cNvPr id="5" name="Datumsplatzhalter 4"/>
          <p:cNvSpPr>
            <a:spLocks noGrp="1"/>
          </p:cNvSpPr>
          <p:nvPr>
            <p:ph type="dt" sz="half" idx="10"/>
          </p:nvPr>
        </p:nvSpPr>
        <p:spPr/>
        <p:txBody>
          <a:bodyPr/>
          <a:lstStyle/>
          <a:p>
            <a:fld id="{74FB570A-64A5-4577-B69E-A6992892D6D3}" type="datetimeFigureOut">
              <a:rPr lang="de-DE" smtClean="0"/>
              <a:t>28.01.2020</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3406190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4FB570A-64A5-4577-B69E-A6992892D6D3}" type="datetimeFigureOut">
              <a:rPr lang="de-DE" smtClean="0"/>
              <a:t>28.01.2020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1066441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74FB570A-64A5-4577-B69E-A6992892D6D3}" type="datetimeFigureOut">
              <a:rPr lang="de-DE" smtClean="0"/>
              <a:t>28.01.2020</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D8DAF4A-032B-44C3-8D08-7AB186AAEFCD}" type="slidenum">
              <a:rPr lang="de-DE" smtClean="0"/>
              <a:t>‹#›</a:t>
            </a:fld>
            <a:endParaRPr lang="de-DE"/>
          </a:p>
        </p:txBody>
      </p:sp>
    </p:spTree>
    <p:extLst>
      <p:ext uri="{BB962C8B-B14F-4D97-AF65-F5344CB8AC3E}">
        <p14:creationId xmlns:p14="http://schemas.microsoft.com/office/powerpoint/2010/main" val="175398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B570A-64A5-4577-B69E-A6992892D6D3}" type="datetimeFigureOut">
              <a:rPr lang="de-DE" smtClean="0"/>
              <a:t>28.01.2020</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8DAF4A-032B-44C3-8D08-7AB186AAEFCD}" type="slidenum">
              <a:rPr lang="de-DE" smtClean="0"/>
              <a:t>‹#›</a:t>
            </a:fld>
            <a:endParaRPr lang="de-DE"/>
          </a:p>
        </p:txBody>
      </p:sp>
    </p:spTree>
    <p:extLst>
      <p:ext uri="{BB962C8B-B14F-4D97-AF65-F5344CB8AC3E}">
        <p14:creationId xmlns:p14="http://schemas.microsoft.com/office/powerpoint/2010/main" val="30261850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pc="600" dirty="0" smtClean="0">
                <a:solidFill>
                  <a:srgbClr val="FF0000"/>
                </a:solidFill>
                <a:effectLst>
                  <a:outerShdw blurRad="38100" dist="38100" dir="2700000" algn="tl">
                    <a:srgbClr val="000000">
                      <a:alpha val="43137"/>
                    </a:srgbClr>
                  </a:outerShdw>
                </a:effectLst>
              </a:rPr>
              <a:t>„Pferdewelten“</a:t>
            </a:r>
            <a:r>
              <a:rPr lang="de-DE" dirty="0" smtClean="0"/>
              <a:t> sind eine ungebrochene</a:t>
            </a:r>
            <a:r>
              <a:rPr lang="de-DE" sz="3600" dirty="0" smtClean="0">
                <a:solidFill>
                  <a:srgbClr val="7030A0"/>
                </a:solidFill>
              </a:rPr>
              <a:t> </a:t>
            </a:r>
            <a:r>
              <a:rPr lang="de-DE" sz="3600" dirty="0" smtClean="0"/>
              <a:t>Attraktion überall da, wo sich Pferdeleute treffen. </a:t>
            </a:r>
            <a:endParaRPr lang="de-DE" sz="3600"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56939" y="1783678"/>
            <a:ext cx="4634808" cy="4784175"/>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267" y="1773949"/>
            <a:ext cx="5399769" cy="4709978"/>
          </a:xfrm>
          <a:prstGeom prst="rect">
            <a:avLst/>
          </a:prstGeom>
        </p:spPr>
      </p:pic>
    </p:spTree>
    <p:extLst>
      <p:ext uri="{BB962C8B-B14F-4D97-AF65-F5344CB8AC3E}">
        <p14:creationId xmlns:p14="http://schemas.microsoft.com/office/powerpoint/2010/main" val="3196463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8070" y="290146"/>
            <a:ext cx="11083636" cy="6567854"/>
          </a:xfrm>
        </p:spPr>
        <p:txBody>
          <a:bodyPr>
            <a:normAutofit/>
          </a:bodyPr>
          <a:lstStyle/>
          <a:p>
            <a:pPr algn="ctr"/>
            <a:r>
              <a:rPr lang="de-DE" sz="3100" dirty="0" smtClean="0"/>
              <a:t>Originalpferdeorgane wurden durch </a:t>
            </a:r>
            <a:r>
              <a:rPr lang="de-DE" sz="3100" dirty="0"/>
              <a:t>ein Spezialverfahren anschaulich und appetitlich </a:t>
            </a:r>
            <a:r>
              <a:rPr lang="de-DE" sz="3100" dirty="0" smtClean="0"/>
              <a:t>gemacht; sie sind belehrend und eine Attraktion. Sie werten jede  Veranstaltung sichtbar auf. </a:t>
            </a:r>
            <a:br>
              <a:rPr lang="de-DE" sz="3100" dirty="0" smtClean="0"/>
            </a:br>
            <a:r>
              <a:rPr lang="de-DE" sz="3100" dirty="0" smtClean="0"/>
              <a:t>Das Publikum kann jedes Teil von allen Seiten betrachten und dazu auch beliebig drehen. Man diskutiert über Probleme des eigenen Pferdes und wird informiert über  Vorbeugemaßnahmen zu Gesundheitsproblemen im Zusammenhang mit dem betrachteten Pferdeteil.</a:t>
            </a:r>
            <a:br>
              <a:rPr lang="de-DE" sz="3100" dirty="0" smtClean="0"/>
            </a:br>
            <a:r>
              <a:rPr lang="de-DE" sz="3100" dirty="0"/>
              <a:t/>
            </a:r>
            <a:br>
              <a:rPr lang="de-DE" sz="3100" dirty="0"/>
            </a:br>
            <a:r>
              <a:rPr lang="de-DE" sz="3100" dirty="0" smtClean="0"/>
              <a:t> </a:t>
            </a:r>
            <a:br>
              <a:rPr lang="de-DE" sz="3100" dirty="0" smtClean="0"/>
            </a:br>
            <a:r>
              <a:rPr lang="de-DE" sz="3100" dirty="0" smtClean="0"/>
              <a:t/>
            </a:r>
            <a:br>
              <a:rPr lang="de-DE" sz="3100" dirty="0" smtClean="0"/>
            </a:br>
            <a:endParaRPr lang="de-DE" dirty="0"/>
          </a:p>
        </p:txBody>
      </p:sp>
      <p:sp>
        <p:nvSpPr>
          <p:cNvPr id="4" name="Textfeld 3"/>
          <p:cNvSpPr txBox="1"/>
          <p:nvPr/>
        </p:nvSpPr>
        <p:spPr>
          <a:xfrm>
            <a:off x="440775" y="-2743200"/>
            <a:ext cx="9679171" cy="523220"/>
          </a:xfrm>
          <a:prstGeom prst="rect">
            <a:avLst/>
          </a:prstGeom>
          <a:noFill/>
        </p:spPr>
        <p:txBody>
          <a:bodyPr wrap="square" rtlCol="0">
            <a:spAutoFit/>
          </a:bodyPr>
          <a:lstStyle/>
          <a:p>
            <a:r>
              <a:rPr lang="de-DE" sz="2800" spc="300" dirty="0">
                <a:solidFill>
                  <a:srgbClr val="FF0000"/>
                </a:solidFill>
              </a:rPr>
              <a:t>Wie können Pferdepräparate ausgestellt werden</a:t>
            </a:r>
            <a:r>
              <a:rPr lang="de-DE" spc="300" dirty="0">
                <a:solidFill>
                  <a:srgbClr val="FF0000"/>
                </a:solidFill>
                <a:effectLst>
                  <a:outerShdw blurRad="38100" dist="38100" dir="2700000" algn="tl">
                    <a:srgbClr val="000000">
                      <a:alpha val="43137"/>
                    </a:srgbClr>
                  </a:outerShdw>
                </a:effectLst>
              </a:rPr>
              <a:t>?</a:t>
            </a:r>
            <a:endParaRPr lang="de-DE"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93269" y="4021811"/>
            <a:ext cx="3925403" cy="2628903"/>
          </a:xfrm>
          <a:prstGeom prst="rect">
            <a:avLst/>
          </a:prstGeom>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105" y="4100943"/>
            <a:ext cx="3871145" cy="2470638"/>
          </a:xfrm>
          <a:prstGeom prst="rect">
            <a:avLst/>
          </a:prstGeom>
        </p:spPr>
      </p:pic>
    </p:spTree>
    <p:extLst>
      <p:ext uri="{BB962C8B-B14F-4D97-AF65-F5344CB8AC3E}">
        <p14:creationId xmlns:p14="http://schemas.microsoft.com/office/powerpoint/2010/main" val="839631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515600" cy="523149"/>
          </a:xfrm>
        </p:spPr>
        <p:txBody>
          <a:bodyPr>
            <a:normAutofit fontScale="90000"/>
          </a:bodyPr>
          <a:lstStyle/>
          <a:p>
            <a:r>
              <a:rPr lang="de-DE" sz="2700" dirty="0">
                <a:solidFill>
                  <a:srgbClr val="C00000"/>
                </a:solidFill>
              </a:rPr>
              <a:t>Wie kann so eine Veranstaltung ablaufen</a:t>
            </a:r>
            <a:r>
              <a:rPr lang="de-DE" sz="3100" dirty="0">
                <a:solidFill>
                  <a:srgbClr val="C00000"/>
                </a:solidFill>
              </a:rPr>
              <a:t>?</a:t>
            </a:r>
            <a:r>
              <a:rPr lang="de-DE" dirty="0">
                <a:solidFill>
                  <a:srgbClr val="C00000"/>
                </a:solidFill>
              </a:rPr>
              <a:t/>
            </a:r>
            <a:br>
              <a:rPr lang="de-DE" dirty="0">
                <a:solidFill>
                  <a:srgbClr val="C00000"/>
                </a:solidFill>
              </a:rPr>
            </a:br>
            <a:endParaRPr lang="de-DE" dirty="0">
              <a:solidFill>
                <a:srgbClr val="C00000"/>
              </a:solidFill>
            </a:endParaRPr>
          </a:p>
        </p:txBody>
      </p:sp>
      <p:sp>
        <p:nvSpPr>
          <p:cNvPr id="3" name="Rechteck 2"/>
          <p:cNvSpPr/>
          <p:nvPr/>
        </p:nvSpPr>
        <p:spPr>
          <a:xfrm>
            <a:off x="680247" y="626699"/>
            <a:ext cx="11261557" cy="3416320"/>
          </a:xfrm>
          <a:prstGeom prst="rect">
            <a:avLst/>
          </a:prstGeom>
        </p:spPr>
        <p:txBody>
          <a:bodyPr wrap="square">
            <a:spAutoFit/>
          </a:bodyPr>
          <a:lstStyle/>
          <a:p>
            <a:r>
              <a:rPr lang="de-DE" sz="2400" dirty="0">
                <a:solidFill>
                  <a:srgbClr val="7030A0"/>
                </a:solidFill>
              </a:rPr>
              <a:t>Möglichkeit 1</a:t>
            </a:r>
            <a:r>
              <a:rPr lang="de-DE" sz="2400" dirty="0"/>
              <a:t>: </a:t>
            </a:r>
            <a:r>
              <a:rPr lang="de-DE" sz="2400" dirty="0" smtClean="0"/>
              <a:t>Nötig </a:t>
            </a:r>
            <a:r>
              <a:rPr lang="de-DE" sz="2400" dirty="0"/>
              <a:t>ist nur ein Tisch (ca 2 mal 2 m) und eine 220 Volt – Steckdose. Ca 16 Präparate mit erklärendem Text  werden </a:t>
            </a:r>
            <a:r>
              <a:rPr lang="de-DE" sz="2400" dirty="0" smtClean="0"/>
              <a:t>ausgelegt</a:t>
            </a:r>
            <a:r>
              <a:rPr lang="de-DE" sz="2400" dirty="0"/>
              <a:t>. Ein Tonbandtext zu Gesundheitsfragen informiert den Pferdehalter.</a:t>
            </a:r>
            <a:br>
              <a:rPr lang="de-DE" sz="2400" dirty="0"/>
            </a:br>
            <a:r>
              <a:rPr lang="de-DE" sz="2400" dirty="0" smtClean="0">
                <a:solidFill>
                  <a:srgbClr val="7030A0"/>
                </a:solidFill>
              </a:rPr>
              <a:t>Möglichkeit </a:t>
            </a:r>
            <a:r>
              <a:rPr lang="de-DE" sz="2400" dirty="0">
                <a:solidFill>
                  <a:srgbClr val="7030A0"/>
                </a:solidFill>
              </a:rPr>
              <a:t>2:  </a:t>
            </a:r>
            <a:r>
              <a:rPr lang="de-DE" sz="2400" dirty="0" smtClean="0"/>
              <a:t>Nötig </a:t>
            </a:r>
            <a:r>
              <a:rPr lang="de-DE" sz="2400" dirty="0"/>
              <a:t>sind 5 Tische und </a:t>
            </a:r>
            <a:r>
              <a:rPr lang="de-DE" sz="2400" dirty="0" smtClean="0"/>
              <a:t>ein Elektroanschluss auf einer Fläche von ca 4 mal 6 Metern; Möglichkeit </a:t>
            </a:r>
            <a:r>
              <a:rPr lang="de-DE" sz="2400" dirty="0"/>
              <a:t>1 </a:t>
            </a:r>
            <a:r>
              <a:rPr lang="de-DE" sz="2400" dirty="0" smtClean="0"/>
              <a:t>wird gezeigt und zusätzlich werden weitere </a:t>
            </a:r>
            <a:r>
              <a:rPr lang="de-DE" sz="2400" dirty="0"/>
              <a:t>10 Präparate </a:t>
            </a:r>
            <a:r>
              <a:rPr lang="de-DE" sz="2400" dirty="0" smtClean="0"/>
              <a:t>ausgestellt und ferner eine </a:t>
            </a:r>
            <a:r>
              <a:rPr lang="de-DE" sz="2400" dirty="0"/>
              <a:t>den ganzen Tag atmende Lunge, die am Abend zusammen mit dem Publikum während der Atmung zerlegt wird. Z</a:t>
            </a:r>
            <a:r>
              <a:rPr lang="de-DE" sz="2000" dirty="0"/>
              <a:t>U </a:t>
            </a:r>
            <a:r>
              <a:rPr lang="de-DE" sz="2400" dirty="0"/>
              <a:t>einem beliebigen Termin wird ein Pferdebein zusammen mit dem Publikum zerlegt. </a:t>
            </a:r>
            <a:r>
              <a:rPr lang="de-DE" sz="2400" dirty="0" smtClean="0"/>
              <a:t>Mit einem Elektromotor werden ein Dickdarm und andere Großorgane den ganzen Tag bewegt.</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6023" y="3998280"/>
            <a:ext cx="3848689" cy="2730808"/>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9785" y="4160051"/>
            <a:ext cx="3544730" cy="2636402"/>
          </a:xfrm>
          <a:prstGeom prst="rect">
            <a:avLst/>
          </a:prstGeom>
        </p:spPr>
      </p:pic>
    </p:spTree>
    <p:extLst>
      <p:ext uri="{BB962C8B-B14F-4D97-AF65-F5344CB8AC3E}">
        <p14:creationId xmlns:p14="http://schemas.microsoft.com/office/powerpoint/2010/main" val="3376846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426182"/>
          </a:xfrm>
        </p:spPr>
        <p:txBody>
          <a:bodyPr>
            <a:normAutofit/>
          </a:bodyPr>
          <a:lstStyle/>
          <a:p>
            <a:r>
              <a:rPr lang="de-DE" sz="2400" dirty="0" smtClean="0">
                <a:solidFill>
                  <a:srgbClr val="7030A0"/>
                </a:solidFill>
              </a:rPr>
              <a:t> </a:t>
            </a:r>
            <a:r>
              <a:rPr lang="de-DE" sz="2400" dirty="0">
                <a:solidFill>
                  <a:srgbClr val="7030A0"/>
                </a:solidFill>
              </a:rPr>
              <a:t>Möglichkeit </a:t>
            </a:r>
            <a:r>
              <a:rPr lang="de-DE" sz="2400" dirty="0" smtClean="0">
                <a:solidFill>
                  <a:srgbClr val="7030A0"/>
                </a:solidFill>
              </a:rPr>
              <a:t>3:</a:t>
            </a:r>
            <a:endParaRPr lang="de-DE" sz="2400" dirty="0">
              <a:solidFill>
                <a:srgbClr val="7030A0"/>
              </a:solidFill>
            </a:endParaRPr>
          </a:p>
        </p:txBody>
      </p:sp>
      <p:sp>
        <p:nvSpPr>
          <p:cNvPr id="4" name="Rechteck 3"/>
          <p:cNvSpPr/>
          <p:nvPr/>
        </p:nvSpPr>
        <p:spPr>
          <a:xfrm>
            <a:off x="409074" y="828388"/>
            <a:ext cx="10780294" cy="3416320"/>
          </a:xfrm>
          <a:prstGeom prst="rect">
            <a:avLst/>
          </a:prstGeom>
        </p:spPr>
        <p:txBody>
          <a:bodyPr wrap="square">
            <a:spAutoFit/>
          </a:bodyPr>
          <a:lstStyle/>
          <a:p>
            <a:pPr algn="just"/>
            <a:r>
              <a:rPr lang="de-DE" dirty="0" smtClean="0"/>
              <a:t>Benötigt </a:t>
            </a:r>
            <a:r>
              <a:rPr lang="de-DE" dirty="0"/>
              <a:t>wird eine Ausstellungsfläche von ca 5 mal 10 (</a:t>
            </a:r>
            <a:r>
              <a:rPr lang="de-DE" dirty="0" err="1"/>
              <a:t>evtl</a:t>
            </a:r>
            <a:r>
              <a:rPr lang="de-DE" dirty="0"/>
              <a:t> auch 14) Metern oder je nach Absprache und zu erwartender Publikumszahl eine Fläche von 8 mal 15 Metern, ferner 20 bis 30 Tische und die Möglichkeit, an den Wänden Präparate </a:t>
            </a:r>
            <a:r>
              <a:rPr lang="de-DE" dirty="0" smtClean="0"/>
              <a:t>aufzuhängen; </a:t>
            </a:r>
            <a:r>
              <a:rPr lang="de-DE" dirty="0"/>
              <a:t>mehrere lebensgroße Tafeln mit Pferden in verschiedenen Bewegungssituationen dienen im Hintergrund als würdige Staffage, ca 60 Präparate mit erklärendem Text werden an Wänden oder auf Tischen gezeigt. </a:t>
            </a:r>
          </a:p>
          <a:p>
            <a:pPr algn="just"/>
            <a:r>
              <a:rPr lang="de-DE" dirty="0" smtClean="0"/>
              <a:t>Eine </a:t>
            </a:r>
            <a:r>
              <a:rPr lang="de-DE" dirty="0"/>
              <a:t>atmende Lunge ist den ganzen Tag tätig und wird am Abend seziert, ein Tonbandtext und erklärende geschriebene Texte (zum Abfotografieren geeignet) weisen auf Gesundheitsfragen hin;  in einem Wasserbecken schwimmt pulsierend ein </a:t>
            </a:r>
            <a:r>
              <a:rPr lang="de-DE" dirty="0" smtClean="0"/>
              <a:t>Dünndarm; </a:t>
            </a:r>
            <a:r>
              <a:rPr lang="de-DE" dirty="0"/>
              <a:t>Wasser – zu und Ablauf muss den ganzen </a:t>
            </a:r>
            <a:r>
              <a:rPr lang="de-DE" dirty="0" smtClean="0"/>
              <a:t>Tag </a:t>
            </a:r>
            <a:r>
              <a:rPr lang="de-DE" dirty="0"/>
              <a:t>gewährleistet </a:t>
            </a:r>
            <a:r>
              <a:rPr lang="de-DE" dirty="0" smtClean="0"/>
              <a:t>sein.  </a:t>
            </a:r>
          </a:p>
          <a:p>
            <a:pPr algn="just"/>
            <a:r>
              <a:rPr lang="de-DE" dirty="0"/>
              <a:t>A</a:t>
            </a:r>
            <a:r>
              <a:rPr lang="de-DE" dirty="0" smtClean="0"/>
              <a:t>n mehreren Stellen wird ein Motor in Deckenhöhe angebracht, der wichtige Organe dreht, die auf häufige Krankheiten hinweisen. In einer besonderen Apparatur wird ein Pferdebein den ganzen Tag bewegt, wobei die Reibung der Beugesehnen aneinander sichtbar wird und die Entstehung von Sehnenschäden erklärt wird. Je </a:t>
            </a:r>
            <a:r>
              <a:rPr lang="de-DE" dirty="0"/>
              <a:t>nach Absprache können zwei oder 3 Beinsektionen </a:t>
            </a:r>
            <a:r>
              <a:rPr lang="de-DE" dirty="0" smtClean="0"/>
              <a:t>und </a:t>
            </a:r>
            <a:r>
              <a:rPr lang="de-DE" dirty="0"/>
              <a:t>eine Lungensektion </a:t>
            </a:r>
            <a:r>
              <a:rPr lang="de-DE" dirty="0" smtClean="0"/>
              <a:t>täglich durchgeführt </a:t>
            </a:r>
            <a:r>
              <a:rPr lang="de-DE" dirty="0"/>
              <a:t>werden.</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1095" y="4281788"/>
            <a:ext cx="4630698" cy="2266927"/>
          </a:xfrm>
          <a:prstGeom prst="rect">
            <a:avLst/>
          </a:prstGeom>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1935" y="4281788"/>
            <a:ext cx="3842432" cy="2316393"/>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01713" y="4244708"/>
            <a:ext cx="3110302" cy="2316393"/>
          </a:xfrm>
          <a:prstGeom prst="rect">
            <a:avLst/>
          </a:prstGeom>
        </p:spPr>
      </p:pic>
    </p:spTree>
    <p:extLst>
      <p:ext uri="{BB962C8B-B14F-4D97-AF65-F5344CB8AC3E}">
        <p14:creationId xmlns:p14="http://schemas.microsoft.com/office/powerpoint/2010/main" val="904318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el 1"/>
          <p:cNvSpPr>
            <a:spLocks noGrp="1"/>
          </p:cNvSpPr>
          <p:nvPr>
            <p:ph type="title"/>
          </p:nvPr>
        </p:nvSpPr>
        <p:spPr>
          <a:xfrm>
            <a:off x="838200" y="365125"/>
            <a:ext cx="10515600" cy="939799"/>
          </a:xfrm>
        </p:spPr>
        <p:txBody>
          <a:bodyPr>
            <a:normAutofit/>
          </a:bodyPr>
          <a:lstStyle/>
          <a:p>
            <a:pPr algn="ctr"/>
            <a:r>
              <a:rPr lang="de-DE" altLang="de-DE" sz="2800" dirty="0" smtClean="0">
                <a:solidFill>
                  <a:srgbClr val="7030A0"/>
                </a:solidFill>
              </a:rPr>
              <a:t>Ein Beispiel der Lehrschau bei Möglichkeit 3</a:t>
            </a:r>
          </a:p>
        </p:txBody>
      </p:sp>
      <p:pic>
        <p:nvPicPr>
          <p:cNvPr id="23557" name="Grafik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046" y="1419726"/>
            <a:ext cx="6345371" cy="380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Grafik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4465" y="1419726"/>
            <a:ext cx="5335346" cy="3641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2855494" y="5991726"/>
            <a:ext cx="7066547" cy="523220"/>
          </a:xfrm>
          <a:prstGeom prst="rect">
            <a:avLst/>
          </a:prstGeom>
          <a:noFill/>
        </p:spPr>
        <p:txBody>
          <a:bodyPr wrap="square" rtlCol="0">
            <a:spAutoFit/>
          </a:bodyPr>
          <a:lstStyle/>
          <a:p>
            <a:r>
              <a:rPr lang="de-DE" sz="2800" dirty="0" smtClean="0">
                <a:solidFill>
                  <a:srgbClr val="7030A0"/>
                </a:solidFill>
              </a:rPr>
              <a:t>Atmende Lunge und schlagendes Herz</a:t>
            </a:r>
            <a:endParaRPr lang="de-DE" sz="2800" dirty="0">
              <a:solidFill>
                <a:srgbClr val="7030A0"/>
              </a:solidFill>
            </a:endParaRPr>
          </a:p>
        </p:txBody>
      </p:sp>
    </p:spTree>
    <p:extLst>
      <p:ext uri="{BB962C8B-B14F-4D97-AF65-F5344CB8AC3E}">
        <p14:creationId xmlns:p14="http://schemas.microsoft.com/office/powerpoint/2010/main" val="554283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878138"/>
          </a:xfrm>
        </p:spPr>
        <p:txBody>
          <a:bodyPr/>
          <a:lstStyle/>
          <a:p>
            <a:pPr algn="ctr">
              <a:defRPr/>
            </a:pPr>
            <a:r>
              <a:rPr lang="de-DE" sz="2800" dirty="0" smtClean="0">
                <a:solidFill>
                  <a:srgbClr val="7030A0"/>
                </a:solidFill>
              </a:rPr>
              <a:t>Ein Beispiel </a:t>
            </a:r>
            <a:r>
              <a:rPr lang="de-DE" sz="2800" dirty="0">
                <a:solidFill>
                  <a:srgbClr val="7030A0"/>
                </a:solidFill>
              </a:rPr>
              <a:t>der </a:t>
            </a:r>
            <a:r>
              <a:rPr lang="de-DE" sz="2800" dirty="0" smtClean="0">
                <a:solidFill>
                  <a:srgbClr val="7030A0"/>
                </a:solidFill>
              </a:rPr>
              <a:t>Lehrschau bei Möglichkeit 1 und 2 und 3</a:t>
            </a:r>
            <a:endParaRPr lang="de-DE" sz="2800" dirty="0">
              <a:solidFill>
                <a:schemeClr val="accent6">
                  <a:lumMod val="75000"/>
                </a:schemeClr>
              </a:solidFill>
            </a:endParaRPr>
          </a:p>
        </p:txBody>
      </p:sp>
      <p:pic>
        <p:nvPicPr>
          <p:cNvPr id="24580" name="Grafik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9760" y="2911642"/>
            <a:ext cx="11614236" cy="255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Inhaltsplatzhalter 2"/>
          <p:cNvSpPr>
            <a:spLocks noGrp="1"/>
          </p:cNvSpPr>
          <p:nvPr>
            <p:ph idx="1"/>
          </p:nvPr>
        </p:nvSpPr>
        <p:spPr>
          <a:xfrm>
            <a:off x="152400" y="1307432"/>
            <a:ext cx="11201400" cy="4869531"/>
          </a:xfrm>
        </p:spPr>
        <p:txBody>
          <a:bodyPr/>
          <a:lstStyle/>
          <a:p>
            <a:r>
              <a:rPr lang="de-DE" dirty="0" smtClean="0"/>
              <a:t>An den Schneidezähnen ist das Pferdealter besonders leicht zu erkennen. Merke:  Beim täglichen Auftrensen achte man auf nicht gewechselte Milchzähne und auf schief stehende oder gebrochene Zähne. </a:t>
            </a:r>
            <a:endParaRPr lang="de-DE" dirty="0"/>
          </a:p>
        </p:txBody>
      </p:sp>
    </p:spTree>
    <p:extLst>
      <p:ext uri="{BB962C8B-B14F-4D97-AF65-F5344CB8AC3E}">
        <p14:creationId xmlns:p14="http://schemas.microsoft.com/office/powerpoint/2010/main" val="3372810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962526"/>
            <a:ext cx="10515600" cy="1046572"/>
          </a:xfrm>
        </p:spPr>
        <p:txBody>
          <a:bodyPr>
            <a:normAutofit fontScale="90000"/>
          </a:bodyPr>
          <a:lstStyle/>
          <a:p>
            <a:r>
              <a:rPr lang="de-DE" sz="2400" dirty="0" err="1" smtClean="0">
                <a:solidFill>
                  <a:srgbClr val="FF0000"/>
                </a:solidFill>
              </a:rPr>
              <a:t>Foetus</a:t>
            </a:r>
            <a:r>
              <a:rPr lang="de-DE" sz="2400" dirty="0" smtClean="0">
                <a:solidFill>
                  <a:srgbClr val="FF0000"/>
                </a:solidFill>
              </a:rPr>
              <a:t> im 3. Trächtigkeitsmonat</a:t>
            </a:r>
            <a:r>
              <a:rPr lang="de-DE" sz="2400" dirty="0" smtClean="0">
                <a:solidFill>
                  <a:srgbClr val="7030A0"/>
                </a:solidFill>
              </a:rPr>
              <a:t>, hinter dem Zwerchfell (weiss) sieht man braun die Leber. Merke! Die tragende Stute sollte besonders in den ersten 3 Monaten stressfrei leben; keine Turniere, Impfungen, Wurmkuren. </a:t>
            </a:r>
            <a:endParaRPr lang="de-DE" sz="2400" dirty="0">
              <a:solidFill>
                <a:srgbClr val="7030A0"/>
              </a:solidFill>
            </a:endParaRPr>
          </a:p>
        </p:txBody>
      </p:sp>
      <p:pic>
        <p:nvPicPr>
          <p:cNvPr id="3" name="Inhaltsplatzhalter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2462464" y="2009098"/>
            <a:ext cx="7218947" cy="4848901"/>
          </a:xfrm>
          <a:prstGeom prst="rect">
            <a:avLst/>
          </a:prstGeom>
        </p:spPr>
      </p:pic>
      <p:sp>
        <p:nvSpPr>
          <p:cNvPr id="5" name="Textfeld 4"/>
          <p:cNvSpPr txBox="1"/>
          <p:nvPr/>
        </p:nvSpPr>
        <p:spPr>
          <a:xfrm>
            <a:off x="4660231" y="264695"/>
            <a:ext cx="5943600" cy="523220"/>
          </a:xfrm>
          <a:prstGeom prst="rect">
            <a:avLst/>
          </a:prstGeom>
          <a:noFill/>
        </p:spPr>
        <p:txBody>
          <a:bodyPr wrap="square" rtlCol="0">
            <a:spAutoFit/>
          </a:bodyPr>
          <a:lstStyle/>
          <a:p>
            <a:r>
              <a:rPr lang="de-DE" sz="2800" dirty="0" smtClean="0">
                <a:solidFill>
                  <a:srgbClr val="7030A0"/>
                </a:solidFill>
              </a:rPr>
              <a:t>Ein Beispiel der Lehrschau</a:t>
            </a:r>
            <a:endParaRPr lang="de-DE" sz="2800" dirty="0">
              <a:solidFill>
                <a:srgbClr val="7030A0"/>
              </a:solidFill>
            </a:endParaRPr>
          </a:p>
        </p:txBody>
      </p:sp>
    </p:spTree>
    <p:extLst>
      <p:ext uri="{BB962C8B-B14F-4D97-AF65-F5344CB8AC3E}">
        <p14:creationId xmlns:p14="http://schemas.microsoft.com/office/powerpoint/2010/main" val="850145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81200" y="333375"/>
            <a:ext cx="8229600" cy="1143000"/>
          </a:xfrm>
        </p:spPr>
        <p:txBody>
          <a:bodyPr>
            <a:normAutofit/>
          </a:bodyPr>
          <a:lstStyle/>
          <a:p>
            <a:pPr algn="ctr">
              <a:defRPr/>
            </a:pPr>
            <a:r>
              <a:rPr lang="de-DE" sz="2800" dirty="0" smtClean="0">
                <a:solidFill>
                  <a:schemeClr val="accent6">
                    <a:lumMod val="75000"/>
                  </a:schemeClr>
                </a:solidFill>
              </a:rPr>
              <a:t>Ein Beispiel der </a:t>
            </a:r>
            <a:r>
              <a:rPr lang="de-DE" sz="2800" smtClean="0">
                <a:solidFill>
                  <a:schemeClr val="accent6">
                    <a:lumMod val="75000"/>
                  </a:schemeClr>
                </a:solidFill>
              </a:rPr>
              <a:t>Lehrschau bei </a:t>
            </a:r>
            <a:r>
              <a:rPr lang="de-DE" sz="2800" dirty="0" smtClean="0">
                <a:solidFill>
                  <a:schemeClr val="accent6">
                    <a:lumMod val="75000"/>
                  </a:schemeClr>
                </a:solidFill>
              </a:rPr>
              <a:t>Möglichkeit 2 oder 3</a:t>
            </a:r>
            <a:endParaRPr lang="de-DE" sz="2800" dirty="0">
              <a:solidFill>
                <a:schemeClr val="accent6">
                  <a:lumMod val="75000"/>
                </a:schemeClr>
              </a:solidFill>
            </a:endParaRPr>
          </a:p>
        </p:txBody>
      </p:sp>
      <p:pic>
        <p:nvPicPr>
          <p:cNvPr id="25603" name="Inhaltsplatzhalt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22600" y="1811338"/>
            <a:ext cx="6146800" cy="4102100"/>
          </a:xfrm>
        </p:spPr>
      </p:pic>
      <p:pic>
        <p:nvPicPr>
          <p:cNvPr id="25604" name="Grafik 2"/>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3368" y="1568115"/>
            <a:ext cx="8181474" cy="54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14381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2000" dirty="0" smtClean="0"/>
              <a:t>Während die Lunge weiter atmet, wird sie zerschnitten und atmet immer noch; der Messebesucher kann enorme Fähigkeiten der Lunge erahnen. Das Pferd mit schwerem Lungenschaden kann völlig unauffällig sein. Rat: Auch bei nur gelegentlichem Husten, den Fachmann zu Rate ziehen!  </a:t>
            </a:r>
            <a:endParaRPr lang="de-DE" sz="2000" dirty="0"/>
          </a:p>
        </p:txBody>
      </p:sp>
      <p:pic>
        <p:nvPicPr>
          <p:cNvPr id="4"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3978" y="1533390"/>
            <a:ext cx="9084760" cy="5645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feld 2"/>
          <p:cNvSpPr txBox="1"/>
          <p:nvPr/>
        </p:nvSpPr>
        <p:spPr>
          <a:xfrm>
            <a:off x="4186989" y="200526"/>
            <a:ext cx="4957011" cy="400110"/>
          </a:xfrm>
          <a:prstGeom prst="rect">
            <a:avLst/>
          </a:prstGeom>
          <a:noFill/>
        </p:spPr>
        <p:txBody>
          <a:bodyPr wrap="square" rtlCol="0">
            <a:spAutoFit/>
          </a:bodyPr>
          <a:lstStyle/>
          <a:p>
            <a:r>
              <a:rPr lang="de-DE" sz="2000" spc="300" dirty="0" smtClean="0">
                <a:solidFill>
                  <a:srgbClr val="7030A0"/>
                </a:solidFill>
              </a:rPr>
              <a:t>Ein Beispiel der Lehrschau</a:t>
            </a:r>
            <a:endParaRPr lang="de-DE" sz="2000" spc="300" dirty="0">
              <a:solidFill>
                <a:srgbClr val="7030A0"/>
              </a:solidFill>
            </a:endParaRPr>
          </a:p>
        </p:txBody>
      </p:sp>
    </p:spTree>
    <p:extLst>
      <p:ext uri="{BB962C8B-B14F-4D97-AF65-F5344CB8AC3E}">
        <p14:creationId xmlns:p14="http://schemas.microsoft.com/office/powerpoint/2010/main" val="3766370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10390" y="-1800559"/>
            <a:ext cx="10515600" cy="4976896"/>
          </a:xfrm>
        </p:spPr>
        <p:txBody>
          <a:bodyPr>
            <a:normAutofit/>
          </a:bodyPr>
          <a:lstStyle/>
          <a:p>
            <a:r>
              <a:rPr lang="de-DE" sz="2800" dirty="0" smtClean="0">
                <a:solidFill>
                  <a:srgbClr val="7030A0"/>
                </a:solidFill>
              </a:rPr>
              <a:t>Ein Beispiel der Lehrschau</a:t>
            </a:r>
            <a:br>
              <a:rPr lang="de-DE" sz="2800" dirty="0" smtClean="0">
                <a:solidFill>
                  <a:srgbClr val="7030A0"/>
                </a:solidFill>
              </a:rPr>
            </a:br>
            <a:r>
              <a:rPr lang="de-DE" sz="2800" dirty="0" smtClean="0">
                <a:solidFill>
                  <a:srgbClr val="FF0000"/>
                </a:solidFill>
              </a:rPr>
              <a:t>Darm im Wasserbecken mit Peristaltik; </a:t>
            </a:r>
            <a:r>
              <a:rPr lang="de-DE" sz="2800" dirty="0" smtClean="0">
                <a:solidFill>
                  <a:srgbClr val="7030A0"/>
                </a:solidFill>
              </a:rPr>
              <a:t>fasziniert hört sich das Publikum den Tonbandtext zum Thema Kolik an. Am Beckenrand Giftpflanzen wie Efeu, Taxus (Eibe), </a:t>
            </a:r>
            <a:r>
              <a:rPr lang="de-DE" sz="2800" dirty="0" err="1" smtClean="0">
                <a:solidFill>
                  <a:srgbClr val="7030A0"/>
                </a:solidFill>
              </a:rPr>
              <a:t>Rhodedendron</a:t>
            </a:r>
            <a:r>
              <a:rPr lang="de-DE" sz="2800" dirty="0" smtClean="0">
                <a:solidFill>
                  <a:srgbClr val="7030A0"/>
                </a:solidFill>
              </a:rPr>
              <a:t>, Oleander</a:t>
            </a:r>
            <a:endParaRPr lang="de-DE" sz="2800" dirty="0">
              <a:solidFill>
                <a:srgbClr val="7030A0"/>
              </a:solidFill>
            </a:endParaRPr>
          </a:p>
        </p:txBody>
      </p:sp>
      <p:pic>
        <p:nvPicPr>
          <p:cNvPr id="3" name="Inhaltsplatzhalt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00170" y="1736559"/>
            <a:ext cx="10389698" cy="5033518"/>
          </a:xfrm>
          <a:prstGeom prst="rect">
            <a:avLst/>
          </a:prstGeom>
        </p:spPr>
      </p:pic>
    </p:spTree>
    <p:extLst>
      <p:ext uri="{BB962C8B-B14F-4D97-AF65-F5344CB8AC3E}">
        <p14:creationId xmlns:p14="http://schemas.microsoft.com/office/powerpoint/2010/main" val="2602849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sz="2800" dirty="0" smtClean="0">
                <a:solidFill>
                  <a:srgbClr val="7030A0"/>
                </a:solidFill>
              </a:rPr>
              <a:t>4 Hinweise zum </a:t>
            </a:r>
            <a:r>
              <a:rPr lang="de-DE" sz="2800" spc="600" dirty="0" smtClean="0">
                <a:solidFill>
                  <a:srgbClr val="FF0000"/>
                </a:solidFill>
                <a:effectLst>
                  <a:outerShdw blurRad="38100" dist="38100" dir="2700000" algn="tl">
                    <a:srgbClr val="000000">
                      <a:alpha val="43137"/>
                    </a:srgbClr>
                  </a:outerShdw>
                </a:effectLst>
              </a:rPr>
              <a:t>Thema Kolik</a:t>
            </a:r>
            <a:r>
              <a:rPr lang="de-DE" sz="2800" dirty="0" smtClean="0"/>
              <a:t>: </a:t>
            </a:r>
            <a:r>
              <a:rPr lang="de-DE" sz="2800" dirty="0" smtClean="0">
                <a:solidFill>
                  <a:srgbClr val="7030A0"/>
                </a:solidFill>
              </a:rPr>
              <a:t>der sich drehende Dickdarm, der schwimmende pulsierende Dünndarm mit Giftpflanzen und das Bild des sich bei Kolik wälzenden Pferdes. Der Lautsprechertext erinnert an Kolikvorbeuge wie ganztags optimales Raufutter</a:t>
            </a:r>
            <a:endParaRPr lang="de-DE" sz="2800" dirty="0">
              <a:solidFill>
                <a:srgbClr val="7030A0"/>
              </a:solidFill>
            </a:endParaRPr>
          </a:p>
        </p:txBody>
      </p:sp>
      <p:pic>
        <p:nvPicPr>
          <p:cNvPr id="3" name="Grafik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42739" y="1692594"/>
            <a:ext cx="8526377" cy="5420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6099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1065042" cy="517191"/>
          </a:xfrm>
        </p:spPr>
        <p:txBody>
          <a:bodyPr>
            <a:noAutofit/>
          </a:bodyPr>
          <a:lstStyle/>
          <a:p>
            <a:r>
              <a:rPr lang="de-DE" sz="2800" dirty="0" smtClean="0">
                <a:solidFill>
                  <a:srgbClr val="FF0000"/>
                </a:solidFill>
              </a:rPr>
              <a:t>Alle gezeigten Präparate sind echt und stammen von verstorbenen Pferden</a:t>
            </a:r>
            <a:endParaRPr lang="de-DE" sz="2800" dirty="0">
              <a:solidFill>
                <a:srgbClr val="FF0000"/>
              </a:solidFill>
            </a:endParaRPr>
          </a:p>
        </p:txBody>
      </p:sp>
      <p:pic>
        <p:nvPicPr>
          <p:cNvPr id="4" name="Inhaltsplatzhalt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84213" y="882316"/>
            <a:ext cx="10100882" cy="6316197"/>
          </a:xfrm>
        </p:spPr>
      </p:pic>
    </p:spTree>
    <p:extLst>
      <p:ext uri="{BB962C8B-B14F-4D97-AF65-F5344CB8AC3E}">
        <p14:creationId xmlns:p14="http://schemas.microsoft.com/office/powerpoint/2010/main" val="481721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199" y="365125"/>
            <a:ext cx="11040979" cy="789907"/>
          </a:xfrm>
        </p:spPr>
        <p:txBody>
          <a:bodyPr>
            <a:normAutofit/>
          </a:bodyPr>
          <a:lstStyle/>
          <a:p>
            <a:r>
              <a:rPr lang="de-DE" sz="2800" dirty="0" smtClean="0">
                <a:solidFill>
                  <a:srgbClr val="FF0000"/>
                </a:solidFill>
              </a:rPr>
              <a:t>Beine in allen Variationen, </a:t>
            </a:r>
            <a:r>
              <a:rPr lang="de-DE" sz="2800" dirty="0" smtClean="0">
                <a:solidFill>
                  <a:srgbClr val="7030A0"/>
                </a:solidFill>
              </a:rPr>
              <a:t>Anschauungsmaterial zu jedem Lahmheitsthema </a:t>
            </a:r>
            <a:endParaRPr lang="de-DE" sz="2800" dirty="0">
              <a:solidFill>
                <a:srgbClr val="7030A0"/>
              </a:solidFill>
            </a:endParaRPr>
          </a:p>
        </p:txBody>
      </p:sp>
      <p:pic>
        <p:nvPicPr>
          <p:cNvPr id="3" name="Grafik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9074" y="989015"/>
            <a:ext cx="11622897" cy="586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3750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4234251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el 1"/>
          <p:cNvSpPr>
            <a:spLocks noGrp="1"/>
          </p:cNvSpPr>
          <p:nvPr>
            <p:ph type="title"/>
          </p:nvPr>
        </p:nvSpPr>
        <p:spPr>
          <a:xfrm>
            <a:off x="838200" y="850231"/>
            <a:ext cx="10515600" cy="1243263"/>
          </a:xfrm>
        </p:spPr>
        <p:txBody>
          <a:bodyPr>
            <a:normAutofit/>
          </a:bodyPr>
          <a:lstStyle/>
          <a:p>
            <a:r>
              <a:rPr lang="de-DE" altLang="de-DE" sz="2400" dirty="0" smtClean="0">
                <a:solidFill>
                  <a:srgbClr val="FF0000"/>
                </a:solidFill>
              </a:rPr>
              <a:t>sich bewegende Objekte sind besondere Attraktionen; </a:t>
            </a:r>
            <a:br>
              <a:rPr lang="de-DE" altLang="de-DE" sz="2400" dirty="0" smtClean="0">
                <a:solidFill>
                  <a:srgbClr val="FF0000"/>
                </a:solidFill>
              </a:rPr>
            </a:br>
            <a:r>
              <a:rPr lang="de-DE" altLang="de-DE" sz="2000" dirty="0" smtClean="0">
                <a:solidFill>
                  <a:srgbClr val="7030A0"/>
                </a:solidFill>
              </a:rPr>
              <a:t>hörbarer Tonbandtext und auffällige Hinweisschilder weisen auf vermeidbare Krankheiten hin </a:t>
            </a:r>
            <a:r>
              <a:rPr lang="de-DE" altLang="de-DE" sz="2400" dirty="0" smtClean="0">
                <a:solidFill>
                  <a:srgbClr val="FF0000"/>
                </a:solidFill>
              </a:rPr>
              <a:t> </a:t>
            </a:r>
          </a:p>
        </p:txBody>
      </p:sp>
      <p:pic>
        <p:nvPicPr>
          <p:cNvPr id="22531" name="Grafik 1"/>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565567" y="2558213"/>
            <a:ext cx="6097170" cy="4065256"/>
          </a:xfrm>
          <a:noFill/>
        </p:spPr>
      </p:pic>
      <p:sp>
        <p:nvSpPr>
          <p:cNvPr id="2" name="Textfeld 1"/>
          <p:cNvSpPr txBox="1"/>
          <p:nvPr/>
        </p:nvSpPr>
        <p:spPr>
          <a:xfrm>
            <a:off x="4435642" y="152400"/>
            <a:ext cx="4523874" cy="523220"/>
          </a:xfrm>
          <a:prstGeom prst="rect">
            <a:avLst/>
          </a:prstGeom>
          <a:noFill/>
        </p:spPr>
        <p:txBody>
          <a:bodyPr wrap="square" rtlCol="0">
            <a:spAutoFit/>
          </a:bodyPr>
          <a:lstStyle/>
          <a:p>
            <a:r>
              <a:rPr lang="de-DE" sz="2800" dirty="0" smtClean="0">
                <a:solidFill>
                  <a:srgbClr val="7030A0"/>
                </a:solidFill>
              </a:rPr>
              <a:t>Beispiel zur Lehrschau</a:t>
            </a:r>
            <a:endParaRPr lang="de-DE" sz="2800" dirty="0">
              <a:solidFill>
                <a:srgbClr val="7030A0"/>
              </a:solidFill>
            </a:endParaRPr>
          </a:p>
        </p:txBody>
      </p:sp>
    </p:spTree>
    <p:extLst>
      <p:ext uri="{BB962C8B-B14F-4D97-AF65-F5344CB8AC3E}">
        <p14:creationId xmlns:p14="http://schemas.microsoft.com/office/powerpoint/2010/main" val="3863427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219809"/>
            <a:ext cx="10515600" cy="1470880"/>
          </a:xfrm>
        </p:spPr>
        <p:txBody>
          <a:bodyPr>
            <a:normAutofit/>
          </a:bodyPr>
          <a:lstStyle/>
          <a:p>
            <a:r>
              <a:rPr lang="de-DE" sz="2700" dirty="0">
                <a:solidFill>
                  <a:srgbClr val="7030A0"/>
                </a:solidFill>
              </a:rPr>
              <a:t>B</a:t>
            </a:r>
            <a:r>
              <a:rPr lang="de-DE" sz="2700" dirty="0" smtClean="0">
                <a:solidFill>
                  <a:srgbClr val="7030A0"/>
                </a:solidFill>
              </a:rPr>
              <a:t>esonders attraktiv ist eine Veranstaltung durch </a:t>
            </a:r>
            <a:r>
              <a:rPr lang="de-DE" sz="2700" dirty="0">
                <a:solidFill>
                  <a:srgbClr val="FF0000"/>
                </a:solidFill>
              </a:rPr>
              <a:t>bebilderte Vorträge zu Gesundheitsthemen </a:t>
            </a:r>
            <a:r>
              <a:rPr lang="de-DE" sz="2700" dirty="0" smtClean="0">
                <a:solidFill>
                  <a:srgbClr val="FF0000"/>
                </a:solidFill>
              </a:rPr>
              <a:t>und die Sektion eines Beines</a:t>
            </a:r>
            <a:endParaRPr lang="de-DE" sz="2700" dirty="0">
              <a:solidFill>
                <a:srgbClr val="FF0000"/>
              </a:solidFill>
            </a:endParaRP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2210" y="1566395"/>
            <a:ext cx="5045243" cy="5291606"/>
          </a:xfrm>
          <a:prstGeom prst="rect">
            <a:avLst/>
          </a:prstGeom>
        </p:spPr>
      </p:pic>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764" y="2397553"/>
            <a:ext cx="4059846" cy="3044885"/>
          </a:xfrm>
          <a:prstGeom prst="rect">
            <a:avLst/>
          </a:prstGeom>
        </p:spPr>
      </p:pic>
      <p:sp>
        <p:nvSpPr>
          <p:cNvPr id="5" name="Textfeld 4"/>
          <p:cNvSpPr txBox="1"/>
          <p:nvPr/>
        </p:nvSpPr>
        <p:spPr>
          <a:xfrm>
            <a:off x="1855177" y="219808"/>
            <a:ext cx="3859823" cy="400110"/>
          </a:xfrm>
          <a:prstGeom prst="rect">
            <a:avLst/>
          </a:prstGeom>
          <a:noFill/>
        </p:spPr>
        <p:txBody>
          <a:bodyPr wrap="square" rtlCol="0">
            <a:spAutoFit/>
          </a:bodyPr>
          <a:lstStyle/>
          <a:p>
            <a:r>
              <a:rPr lang="de-DE" sz="2000" spc="300" dirty="0" smtClean="0">
                <a:solidFill>
                  <a:srgbClr val="7030A0"/>
                </a:solidFill>
              </a:rPr>
              <a:t>Bilder zu Möglichkeit 2</a:t>
            </a:r>
            <a:endParaRPr lang="de-DE" sz="2000" spc="300" dirty="0">
              <a:solidFill>
                <a:srgbClr val="7030A0"/>
              </a:solidFill>
            </a:endParaRPr>
          </a:p>
        </p:txBody>
      </p:sp>
    </p:spTree>
    <p:extLst>
      <p:ext uri="{BB962C8B-B14F-4D97-AF65-F5344CB8AC3E}">
        <p14:creationId xmlns:p14="http://schemas.microsoft.com/office/powerpoint/2010/main" val="9086649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7477" y="-966651"/>
            <a:ext cx="11736977" cy="7824651"/>
          </a:xfrm>
          <a:prstGeom prst="rect">
            <a:avLst/>
          </a:prstGeom>
        </p:spPr>
      </p:pic>
    </p:spTree>
    <p:extLst>
      <p:ext uri="{BB962C8B-B14F-4D97-AF65-F5344CB8AC3E}">
        <p14:creationId xmlns:p14="http://schemas.microsoft.com/office/powerpoint/2010/main" val="1534253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974264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499" y="-1332411"/>
            <a:ext cx="12285617" cy="8190411"/>
          </a:xfrm>
          <a:prstGeom prst="rect">
            <a:avLst/>
          </a:prstGeom>
        </p:spPr>
      </p:pic>
    </p:spTree>
    <p:extLst>
      <p:ext uri="{BB962C8B-B14F-4D97-AF65-F5344CB8AC3E}">
        <p14:creationId xmlns:p14="http://schemas.microsoft.com/office/powerpoint/2010/main" val="3428470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3506223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3972527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2136594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797" y="-1149531"/>
            <a:ext cx="12011297" cy="8007531"/>
          </a:xfrm>
          <a:prstGeom prst="rect">
            <a:avLst/>
          </a:prstGeom>
        </p:spPr>
      </p:pic>
    </p:spTree>
    <p:extLst>
      <p:ext uri="{BB962C8B-B14F-4D97-AF65-F5344CB8AC3E}">
        <p14:creationId xmlns:p14="http://schemas.microsoft.com/office/powerpoint/2010/main" val="2285619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838200" y="131885"/>
            <a:ext cx="10515600" cy="1512277"/>
          </a:xfrm>
        </p:spPr>
        <p:txBody>
          <a:bodyPr>
            <a:normAutofit/>
          </a:bodyPr>
          <a:lstStyle/>
          <a:p>
            <a:r>
              <a:rPr lang="de-DE" sz="6000" spc="600" dirty="0" smtClean="0">
                <a:solidFill>
                  <a:srgbClr val="FF0000"/>
                </a:solidFill>
                <a:effectLst>
                  <a:outerShdw blurRad="38100" dist="38100" dir="2700000" algn="tl">
                    <a:srgbClr val="000000">
                      <a:alpha val="43137"/>
                    </a:srgbClr>
                  </a:outerShdw>
                </a:effectLst>
              </a:rPr>
              <a:t>Ende der Präsentation</a:t>
            </a:r>
            <a:endParaRPr lang="de-DE" sz="6000" spc="600" dirty="0">
              <a:solidFill>
                <a:srgbClr val="FF0000"/>
              </a:solidFill>
              <a:effectLst>
                <a:outerShdw blurRad="38100" dist="38100" dir="2700000" algn="tl">
                  <a:srgbClr val="000000">
                    <a:alpha val="43137"/>
                  </a:srgbClr>
                </a:outerShdw>
              </a:effectLst>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947591"/>
            <a:ext cx="6258110" cy="3960646"/>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172306" y="1895521"/>
            <a:ext cx="4026439" cy="4064787"/>
          </a:xfrm>
          <a:prstGeom prst="rect">
            <a:avLst/>
          </a:prstGeom>
        </p:spPr>
      </p:pic>
      <p:sp>
        <p:nvSpPr>
          <p:cNvPr id="4" name="Textfeld 3"/>
          <p:cNvSpPr txBox="1"/>
          <p:nvPr/>
        </p:nvSpPr>
        <p:spPr>
          <a:xfrm>
            <a:off x="2947347" y="6211666"/>
            <a:ext cx="8007868" cy="369332"/>
          </a:xfrm>
          <a:prstGeom prst="rect">
            <a:avLst/>
          </a:prstGeom>
          <a:noFill/>
        </p:spPr>
        <p:txBody>
          <a:bodyPr wrap="square" rtlCol="0">
            <a:spAutoFit/>
          </a:bodyPr>
          <a:lstStyle/>
          <a:p>
            <a:r>
              <a:rPr lang="de-DE" dirty="0" smtClean="0"/>
              <a:t>Blick hinter die Kulissen bezüglich der Herstellung </a:t>
            </a:r>
            <a:r>
              <a:rPr lang="de-DE" smtClean="0"/>
              <a:t>der Präparate </a:t>
            </a:r>
            <a:endParaRPr lang="de-DE" dirty="0"/>
          </a:p>
        </p:txBody>
      </p:sp>
    </p:spTree>
    <p:extLst>
      <p:ext uri="{BB962C8B-B14F-4D97-AF65-F5344CB8AC3E}">
        <p14:creationId xmlns:p14="http://schemas.microsoft.com/office/powerpoint/2010/main" val="635364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541</Words>
  <Application>Microsoft Office PowerPoint</Application>
  <PresentationFormat>Pasirinktinai</PresentationFormat>
  <Paragraphs>28</Paragraphs>
  <Slides>24</Slides>
  <Notes>0</Notes>
  <HiddenSlides>0</HiddenSlides>
  <MMClips>0</MMClips>
  <ScaleCrop>false</ScaleCrop>
  <HeadingPairs>
    <vt:vector size="4" baseType="variant">
      <vt:variant>
        <vt:lpstr>Tema</vt:lpstr>
      </vt:variant>
      <vt:variant>
        <vt:i4>1</vt:i4>
      </vt:variant>
      <vt:variant>
        <vt:lpstr>Skaidrių pavadinimai</vt:lpstr>
      </vt:variant>
      <vt:variant>
        <vt:i4>24</vt:i4>
      </vt:variant>
    </vt:vector>
  </HeadingPairs>
  <TitlesOfParts>
    <vt:vector size="25" baseType="lpstr">
      <vt:lpstr>Office Theme</vt:lpstr>
      <vt:lpstr>„Pferdewelten“ sind eine ungebrochene Attraktion überall da, wo sich Pferdeleute treffen. </vt:lpstr>
      <vt:lpstr>Originalpferdeorgane wurden durch ein Spezialverfahren anschaulich und appetitlich gemacht; sie sind belehrend und eine Attraktion. Sie werten jede  Veranstaltung sichtbar auf.  Das Publikum kann jedes Teil von allen Seiten betrachten und dazu auch beliebig drehen. Man diskutiert über Probleme des eigenen Pferdes und wird informiert über  Vorbeugemaßnahmen zu Gesundheitsproblemen im Zusammenhang mit dem betrachteten Pferdeteil.     </vt:lpstr>
      <vt:lpstr>Wie kann so eine Veranstaltung ablaufen? </vt:lpstr>
      <vt:lpstr> Möglichkeit 3:</vt:lpstr>
      <vt:lpstr>Ein Beispiel der Lehrschau bei Möglichkeit 3</vt:lpstr>
      <vt:lpstr>Ein Beispiel der Lehrschau bei Möglichkeit 1 und 2 und 3</vt:lpstr>
      <vt:lpstr>Foetus im 3. Trächtigkeitsmonat, hinter dem Zwerchfell (weiss) sieht man braun die Leber. Merke! Die tragende Stute sollte besonders in den ersten 3 Monaten stressfrei leben; keine Turniere, Impfungen, Wurmkuren. </vt:lpstr>
      <vt:lpstr>Ein Beispiel der Lehrschau bei Möglichkeit 2 oder 3</vt:lpstr>
      <vt:lpstr>Während die Lunge weiter atmet, wird sie zerschnitten und atmet immer noch; der Messebesucher kann enorme Fähigkeiten der Lunge erahnen. Das Pferd mit schwerem Lungenschaden kann völlig unauffällig sein. Rat: Auch bei nur gelegentlichem Husten, den Fachmann zu Rate ziehen!  </vt:lpstr>
      <vt:lpstr>Ein Beispiel der Lehrschau Darm im Wasserbecken mit Peristaltik; fasziniert hört sich das Publikum den Tonbandtext zum Thema Kolik an. Am Beckenrand Giftpflanzen wie Efeu, Taxus (Eibe), Rhodedendron, Oleander</vt:lpstr>
      <vt:lpstr>4 Hinweise zum Thema Kolik: der sich drehende Dickdarm, der schwimmende pulsierende Dünndarm mit Giftpflanzen und das Bild des sich bei Kolik wälzenden Pferdes. Der Lautsprechertext erinnert an Kolikvorbeuge wie ganztags optimales Raufutter</vt:lpstr>
      <vt:lpstr>Alle gezeigten Präparate sind echt und stammen von verstorbenen Pferden</vt:lpstr>
      <vt:lpstr>Beine in allen Variationen, Anschauungsmaterial zu jedem Lahmheitsthema </vt:lpstr>
      <vt:lpstr>PowerPoint pristatymas</vt:lpstr>
      <vt:lpstr>sich bewegende Objekte sind besondere Attraktionen;  hörbarer Tonbandtext und auffällige Hinweisschilder weisen auf vermeidbare Krankheiten hin  </vt:lpstr>
      <vt:lpstr>Besonders attraktiv ist eine Veranstaltung durch bebilderte Vorträge zu Gesundheitsthemen und die Sektion eines Beines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Weihnachtsfest Gesundheitszentrum Isernhagen  2019</dc:title>
  <dc:creator>Helmut Ende</dc:creator>
  <cp:lastModifiedBy>Windows User</cp:lastModifiedBy>
  <cp:revision>90</cp:revision>
  <dcterms:created xsi:type="dcterms:W3CDTF">2019-11-20T08:39:28Z</dcterms:created>
  <dcterms:modified xsi:type="dcterms:W3CDTF">2020-01-28T08:31:20Z</dcterms:modified>
</cp:coreProperties>
</file>